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Дата 14"/>
          <p:cNvSpPr>
            <a:spLocks noGrp="1"/>
          </p:cNvSpPr>
          <p:nvPr>
            <p:ph type="dt" sz="half" idx="10"/>
          </p:nvPr>
        </p:nvSpPr>
        <p:spPr/>
        <p:txBody>
          <a:bodyPr/>
          <a:lstStyle/>
          <a:p>
            <a:fld id="{9A80FD5E-717F-4889-B0CB-E319DF3AE4A7}" type="datetimeFigureOut">
              <a:rPr lang="ru-RU" smtClean="0"/>
              <a:pPr/>
              <a:t>25.03.2012</a:t>
            </a:fld>
            <a:endParaRPr lang="ru-RU" dirty="0"/>
          </a:p>
        </p:txBody>
      </p:sp>
      <p:sp>
        <p:nvSpPr>
          <p:cNvPr id="16" name="Номер слайда 15"/>
          <p:cNvSpPr>
            <a:spLocks noGrp="1"/>
          </p:cNvSpPr>
          <p:nvPr>
            <p:ph type="sldNum" sz="quarter" idx="11"/>
          </p:nvPr>
        </p:nvSpPr>
        <p:spPr/>
        <p:txBody>
          <a:bodyPr/>
          <a:lstStyle/>
          <a:p>
            <a:fld id="{5A1E3509-57B6-4036-BDE8-E0C4A287767E}" type="slidenum">
              <a:rPr lang="ru-RU" smtClean="0"/>
              <a:pPr/>
              <a:t>‹#›</a:t>
            </a:fld>
            <a:endParaRPr lang="ru-RU" dirty="0"/>
          </a:p>
        </p:txBody>
      </p:sp>
      <p:sp>
        <p:nvSpPr>
          <p:cNvPr id="17" name="Нижний колонтитул 16"/>
          <p:cNvSpPr>
            <a:spLocks noGrp="1"/>
          </p:cNvSpPr>
          <p:nvPr>
            <p:ph type="ftr" sz="quarter" idx="12"/>
          </p:nvPr>
        </p:nvSpPr>
        <p:spPr/>
        <p:txBody>
          <a:bodyPr/>
          <a:lstStyle/>
          <a:p>
            <a:endParaRPr lang="ru-RU"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80FD5E-717F-4889-B0CB-E319DF3AE4A7}" type="datetimeFigureOut">
              <a:rPr lang="ru-RU" smtClean="0"/>
              <a:pPr/>
              <a:t>25.03.2012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A1E3509-57B6-4036-BDE8-E0C4A287767E}" type="slidenum">
              <a:rPr lang="ru-RU" smtClean="0"/>
              <a:pPr/>
              <a:t>‹#›</a:t>
            </a:fld>
            <a:endParaRPr lang="ru-RU"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80FD5E-717F-4889-B0CB-E319DF3AE4A7}" type="datetimeFigureOut">
              <a:rPr lang="ru-RU" smtClean="0"/>
              <a:pPr/>
              <a:t>25.03.2012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A1E3509-57B6-4036-BDE8-E0C4A287767E}" type="slidenum">
              <a:rPr lang="ru-RU" smtClean="0"/>
              <a:pPr/>
              <a:t>‹#›</a:t>
            </a:fld>
            <a:endParaRPr lang="ru-RU"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9A80FD5E-717F-4889-B0CB-E319DF3AE4A7}" type="datetimeFigureOut">
              <a:rPr lang="ru-RU" smtClean="0"/>
              <a:pPr/>
              <a:t>25.03.2012</a:t>
            </a:fld>
            <a:endParaRPr lang="ru-RU" dirty="0"/>
          </a:p>
        </p:txBody>
      </p:sp>
      <p:sp>
        <p:nvSpPr>
          <p:cNvPr id="15" name="Номер слайда 14"/>
          <p:cNvSpPr>
            <a:spLocks noGrp="1"/>
          </p:cNvSpPr>
          <p:nvPr>
            <p:ph type="sldNum" sz="quarter" idx="15"/>
          </p:nvPr>
        </p:nvSpPr>
        <p:spPr/>
        <p:txBody>
          <a:bodyPr/>
          <a:lstStyle>
            <a:lvl1pPr algn="ctr">
              <a:defRPr/>
            </a:lvl1pPr>
          </a:lstStyle>
          <a:p>
            <a:fld id="{5A1E3509-57B6-4036-BDE8-E0C4A287767E}" type="slidenum">
              <a:rPr lang="ru-RU" smtClean="0"/>
              <a:pPr/>
              <a:t>‹#›</a:t>
            </a:fld>
            <a:endParaRPr lang="ru-RU" dirty="0"/>
          </a:p>
        </p:txBody>
      </p:sp>
      <p:sp>
        <p:nvSpPr>
          <p:cNvPr id="16" name="Нижний колонтитул 15"/>
          <p:cNvSpPr>
            <a:spLocks noGrp="1"/>
          </p:cNvSpPr>
          <p:nvPr>
            <p:ph type="ftr" sz="quarter" idx="16"/>
          </p:nvPr>
        </p:nvSpPr>
        <p:spPr/>
        <p:txBody>
          <a:bodyPr/>
          <a:lstStyle/>
          <a:p>
            <a:endParaRPr lang="ru-RU" dirty="0"/>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9A80FD5E-717F-4889-B0CB-E319DF3AE4A7}" type="datetimeFigureOut">
              <a:rPr lang="ru-RU" smtClean="0"/>
              <a:pPr/>
              <a:t>25.03.2012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A1E3509-57B6-4036-BDE8-E0C4A287767E}" type="slidenum">
              <a:rPr lang="ru-RU" smtClean="0"/>
              <a:pPr/>
              <a:t>‹#›</a:t>
            </a:fld>
            <a:endParaRPr lang="ru-RU" dirty="0"/>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9A80FD5E-717F-4889-B0CB-E319DF3AE4A7}" type="datetimeFigureOut">
              <a:rPr lang="ru-RU" smtClean="0"/>
              <a:pPr/>
              <a:t>25.03.2012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A1E3509-57B6-4036-BDE8-E0C4A287767E}" type="slidenum">
              <a:rPr lang="ru-RU" smtClean="0"/>
              <a:pPr/>
              <a:t>‹#›</a:t>
            </a:fld>
            <a:endParaRPr lang="ru-RU"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5A1E3509-57B6-4036-BDE8-E0C4A287767E}" type="slidenum">
              <a:rPr lang="ru-RU" smtClean="0"/>
              <a:pPr/>
              <a:t>‹#›</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7" name="Дата 6"/>
          <p:cNvSpPr>
            <a:spLocks noGrp="1"/>
          </p:cNvSpPr>
          <p:nvPr>
            <p:ph type="dt" sz="half" idx="10"/>
          </p:nvPr>
        </p:nvSpPr>
        <p:spPr/>
        <p:txBody>
          <a:bodyPr/>
          <a:lstStyle/>
          <a:p>
            <a:fld id="{9A80FD5E-717F-4889-B0CB-E319DF3AE4A7}" type="datetimeFigureOut">
              <a:rPr lang="ru-RU" smtClean="0"/>
              <a:pPr/>
              <a:t>25.03.2012</a:t>
            </a:fld>
            <a:endParaRPr lang="ru-RU" dirty="0"/>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A80FD5E-717F-4889-B0CB-E319DF3AE4A7}" type="datetimeFigureOut">
              <a:rPr lang="ru-RU" smtClean="0"/>
              <a:pPr/>
              <a:t>25.03.2012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5A1E3509-57B6-4036-BDE8-E0C4A287767E}" type="slidenum">
              <a:rPr lang="ru-RU" smtClean="0"/>
              <a:pPr/>
              <a:t>‹#›</a:t>
            </a:fld>
            <a:endParaRPr lang="ru-RU"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80FD5E-717F-4889-B0CB-E319DF3AE4A7}" type="datetimeFigureOut">
              <a:rPr lang="ru-RU" smtClean="0"/>
              <a:pPr/>
              <a:t>25.03.2012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5A1E3509-57B6-4036-BDE8-E0C4A287767E}" type="slidenum">
              <a:rPr lang="ru-RU" smtClean="0"/>
              <a:pPr/>
              <a:t>‹#›</a:t>
            </a:fld>
            <a:endParaRPr lang="ru-RU"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9A80FD5E-717F-4889-B0CB-E319DF3AE4A7}" type="datetimeFigureOut">
              <a:rPr lang="ru-RU" smtClean="0"/>
              <a:pPr/>
              <a:t>25.03.2012</a:t>
            </a:fld>
            <a:endParaRPr lang="ru-RU" dirty="0"/>
          </a:p>
        </p:txBody>
      </p:sp>
      <p:sp>
        <p:nvSpPr>
          <p:cNvPr id="9" name="Номер слайда 8"/>
          <p:cNvSpPr>
            <a:spLocks noGrp="1"/>
          </p:cNvSpPr>
          <p:nvPr>
            <p:ph type="sldNum" sz="quarter" idx="15"/>
          </p:nvPr>
        </p:nvSpPr>
        <p:spPr/>
        <p:txBody>
          <a:bodyPr/>
          <a:lstStyle/>
          <a:p>
            <a:fld id="{5A1E3509-57B6-4036-BDE8-E0C4A287767E}" type="slidenum">
              <a:rPr lang="ru-RU" smtClean="0"/>
              <a:pPr/>
              <a:t>‹#›</a:t>
            </a:fld>
            <a:endParaRPr lang="ru-RU" dirty="0"/>
          </a:p>
        </p:txBody>
      </p:sp>
      <p:sp>
        <p:nvSpPr>
          <p:cNvPr id="10" name="Нижний колонтитул 9"/>
          <p:cNvSpPr>
            <a:spLocks noGrp="1"/>
          </p:cNvSpPr>
          <p:nvPr>
            <p:ph type="ftr" sz="quarter" idx="16"/>
          </p:nvPr>
        </p:nvSpPr>
        <p:spPr/>
        <p:txBody>
          <a:bodyPr/>
          <a:lstStyle/>
          <a:p>
            <a:endParaRPr lang="ru-RU"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9A80FD5E-717F-4889-B0CB-E319DF3AE4A7}" type="datetimeFigureOut">
              <a:rPr lang="ru-RU" smtClean="0"/>
              <a:pPr/>
              <a:t>25.03.2012</a:t>
            </a:fld>
            <a:endParaRPr lang="ru-RU" dirty="0"/>
          </a:p>
        </p:txBody>
      </p:sp>
      <p:sp>
        <p:nvSpPr>
          <p:cNvPr id="9" name="Номер слайда 8"/>
          <p:cNvSpPr>
            <a:spLocks noGrp="1"/>
          </p:cNvSpPr>
          <p:nvPr>
            <p:ph type="sldNum" sz="quarter" idx="11"/>
          </p:nvPr>
        </p:nvSpPr>
        <p:spPr/>
        <p:txBody>
          <a:bodyPr/>
          <a:lstStyle/>
          <a:p>
            <a:fld id="{5A1E3509-57B6-4036-BDE8-E0C4A287767E}" type="slidenum">
              <a:rPr lang="ru-RU" smtClean="0"/>
              <a:pPr/>
              <a:t>‹#›</a:t>
            </a:fld>
            <a:endParaRPr lang="ru-RU" dirty="0"/>
          </a:p>
        </p:txBody>
      </p:sp>
      <p:sp>
        <p:nvSpPr>
          <p:cNvPr id="10" name="Нижний колонтитул 9"/>
          <p:cNvSpPr>
            <a:spLocks noGrp="1"/>
          </p:cNvSpPr>
          <p:nvPr>
            <p:ph type="ftr" sz="quarter" idx="12"/>
          </p:nvPr>
        </p:nvSpPr>
        <p:spPr/>
        <p:txBody>
          <a:bodyPr/>
          <a:lstStyle/>
          <a:p>
            <a:endParaRPr lang="ru-RU"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A80FD5E-717F-4889-B0CB-E319DF3AE4A7}" type="datetimeFigureOut">
              <a:rPr lang="ru-RU" smtClean="0"/>
              <a:pPr/>
              <a:t>25.03.2012</a:t>
            </a:fld>
            <a:endParaRPr lang="ru-RU" dirty="0"/>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dirty="0"/>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A1E3509-57B6-4036-BDE8-E0C4A287767E}" type="slidenum">
              <a:rPr lang="ru-RU" smtClean="0"/>
              <a:pPr/>
              <a:t>‹#›</a:t>
            </a:fld>
            <a:endParaRPr lang="ru-RU" dirty="0"/>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dissolv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i="1" dirty="0" smtClean="0">
                <a:solidFill>
                  <a:schemeClr val="bg1"/>
                </a:solidFill>
              </a:rPr>
              <a:t>Скажи мне, я забуду.</a:t>
            </a:r>
            <a:endParaRPr lang="ru-RU" dirty="0" smtClean="0">
              <a:solidFill>
                <a:schemeClr val="bg1"/>
              </a:solidFill>
            </a:endParaRPr>
          </a:p>
          <a:p>
            <a:r>
              <a:rPr lang="ru-RU" i="1" dirty="0" smtClean="0">
                <a:solidFill>
                  <a:schemeClr val="bg1"/>
                </a:solidFill>
              </a:rPr>
              <a:t>Покажи мне, я могу запомнить.</a:t>
            </a:r>
            <a:endParaRPr lang="ru-RU" dirty="0" smtClean="0">
              <a:solidFill>
                <a:schemeClr val="bg1"/>
              </a:solidFill>
            </a:endParaRPr>
          </a:p>
          <a:p>
            <a:r>
              <a:rPr lang="ru-RU" i="1" dirty="0" smtClean="0">
                <a:solidFill>
                  <a:schemeClr val="bg1"/>
                </a:solidFill>
              </a:rPr>
              <a:t>Позволь мне сделать это,</a:t>
            </a:r>
            <a:endParaRPr lang="ru-RU" dirty="0" smtClean="0">
              <a:solidFill>
                <a:schemeClr val="bg1"/>
              </a:solidFill>
            </a:endParaRPr>
          </a:p>
          <a:p>
            <a:r>
              <a:rPr lang="ru-RU" i="1" dirty="0" smtClean="0">
                <a:solidFill>
                  <a:schemeClr val="bg1"/>
                </a:solidFill>
              </a:rPr>
              <a:t>и это станет</a:t>
            </a:r>
            <a:r>
              <a:rPr lang="ru-RU" b="1" dirty="0" smtClean="0">
                <a:solidFill>
                  <a:schemeClr val="bg1"/>
                </a:solidFill>
              </a:rPr>
              <a:t> </a:t>
            </a:r>
            <a:r>
              <a:rPr lang="ru-RU" i="1" dirty="0" smtClean="0">
                <a:solidFill>
                  <a:schemeClr val="bg1"/>
                </a:solidFill>
              </a:rPr>
              <a:t>моим навсегда.</a:t>
            </a:r>
            <a:endParaRPr lang="ru-RU" dirty="0" smtClean="0">
              <a:solidFill>
                <a:schemeClr val="bg1"/>
              </a:solidFill>
            </a:endParaRPr>
          </a:p>
          <a:p>
            <a:r>
              <a:rPr lang="ru-RU" dirty="0" smtClean="0">
                <a:solidFill>
                  <a:schemeClr val="bg1"/>
                </a:solidFill>
              </a:rPr>
              <a:t>Китайская пословица</a:t>
            </a:r>
          </a:p>
          <a:p>
            <a:endParaRPr lang="ru-RU" b="1" dirty="0" smtClean="0">
              <a:solidFill>
                <a:schemeClr val="bg1"/>
              </a:solidFill>
            </a:endParaRPr>
          </a:p>
          <a:p>
            <a:endParaRPr lang="ru-RU" b="1" dirty="0">
              <a:solidFill>
                <a:schemeClr val="bg1"/>
              </a:solidFill>
            </a:endParaRPr>
          </a:p>
        </p:txBody>
      </p:sp>
      <p:sp>
        <p:nvSpPr>
          <p:cNvPr id="2" name="Заголовок 1"/>
          <p:cNvSpPr>
            <a:spLocks noGrp="1"/>
          </p:cNvSpPr>
          <p:nvPr>
            <p:ph type="ctrTitle"/>
          </p:nvPr>
        </p:nvSpPr>
        <p:spPr>
          <a:xfrm>
            <a:off x="457200" y="1433732"/>
            <a:ext cx="8305800" cy="1981200"/>
          </a:xfrm>
        </p:spPr>
        <p:txBody>
          <a:bodyPr/>
          <a:lstStyle/>
          <a:p>
            <a:r>
              <a:rPr lang="ru-RU" dirty="0" smtClean="0">
                <a:solidFill>
                  <a:schemeClr val="bg1"/>
                </a:solidFill>
              </a:rPr>
              <a:t>КЕЙС- </a:t>
            </a:r>
            <a:r>
              <a:rPr lang="ru-RU" sz="4000" dirty="0" smtClean="0">
                <a:solidFill>
                  <a:schemeClr val="bg1"/>
                </a:solidFill>
              </a:rPr>
              <a:t>ТЕХНОЛОГИЯ </a:t>
            </a:r>
            <a:br>
              <a:rPr lang="ru-RU" sz="4000" dirty="0" smtClean="0">
                <a:solidFill>
                  <a:schemeClr val="bg1"/>
                </a:solidFill>
              </a:rPr>
            </a:br>
            <a:r>
              <a:rPr lang="ru-RU" sz="4000" dirty="0" smtClean="0">
                <a:solidFill>
                  <a:schemeClr val="bg1"/>
                </a:solidFill>
              </a:rPr>
              <a:t>В ОБРАЗОВАТЕЛЬНОМ ПРОЦЕССЕ</a:t>
            </a:r>
            <a:endParaRPr lang="ru-RU" sz="4000" dirty="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14282" y="142852"/>
            <a:ext cx="8572560" cy="1219200"/>
          </a:xfrm>
        </p:spPr>
        <p:txBody>
          <a:bodyPr/>
          <a:lstStyle/>
          <a:p>
            <a:pPr algn="ctr"/>
            <a:r>
              <a:rPr lang="ru-RU" dirty="0" smtClean="0">
                <a:solidFill>
                  <a:schemeClr val="bg1"/>
                </a:solidFill>
              </a:rPr>
              <a:t>Возможности кейс -технологии</a:t>
            </a:r>
            <a:endParaRPr lang="ru-RU" dirty="0">
              <a:solidFill>
                <a:schemeClr val="bg1"/>
              </a:solidFill>
            </a:endParaRPr>
          </a:p>
        </p:txBody>
      </p:sp>
      <p:sp>
        <p:nvSpPr>
          <p:cNvPr id="7" name="Содержимое 6"/>
          <p:cNvSpPr>
            <a:spLocks noGrp="1"/>
          </p:cNvSpPr>
          <p:nvPr>
            <p:ph sz="half" idx="2"/>
          </p:nvPr>
        </p:nvSpPr>
        <p:spPr/>
        <p:txBody>
          <a:bodyPr>
            <a:normAutofit/>
          </a:bodyPr>
          <a:lstStyle/>
          <a:p>
            <a:r>
              <a:rPr lang="ru-RU" sz="2000" dirty="0" smtClean="0">
                <a:solidFill>
                  <a:schemeClr val="bg1"/>
                </a:solidFill>
              </a:rPr>
              <a:t>При КЕЙС технологии не даются конкретные ответы, их необходимо находить самостоятельно. Это позволяет учащимся опираясь на собственный опыт, формулировать выводы, применять на практике полученное знания, предлагать собственный( или групповой) взгляд на проблему. Как правило в кейсе проблема не имеет однозначного решения.</a:t>
            </a:r>
            <a:endParaRPr lang="ru-RU" sz="2000" dirty="0">
              <a:solidFill>
                <a:schemeClr val="bg1"/>
              </a:solidFill>
            </a:endParaRPr>
          </a:p>
        </p:txBody>
      </p:sp>
      <p:pic>
        <p:nvPicPr>
          <p:cNvPr id="1027" name="Picture 3"/>
          <p:cNvPicPr>
            <a:picLocks noGrp="1" noChangeAspect="1" noChangeArrowheads="1"/>
          </p:cNvPicPr>
          <p:nvPr>
            <p:ph sz="half" idx="1"/>
          </p:nvPr>
        </p:nvPicPr>
        <p:blipFill>
          <a:blip r:embed="rId2" cstate="print"/>
          <a:srcRect/>
          <a:stretch>
            <a:fillRect/>
          </a:stretch>
        </p:blipFill>
        <p:spPr bwMode="auto">
          <a:xfrm>
            <a:off x="1214414" y="2428868"/>
            <a:ext cx="2714644" cy="2286016"/>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p:txBody>
          <a:bodyPr/>
          <a:lstStyle/>
          <a:p>
            <a:r>
              <a:rPr lang="ru-RU" dirty="0" smtClean="0">
                <a:solidFill>
                  <a:schemeClr val="bg1"/>
                </a:solidFill>
              </a:rPr>
              <a:t>1. Определение целей</a:t>
            </a:r>
          </a:p>
          <a:p>
            <a:r>
              <a:rPr lang="ru-RU" dirty="0" smtClean="0">
                <a:solidFill>
                  <a:schemeClr val="bg1"/>
                </a:solidFill>
              </a:rPr>
              <a:t>2. </a:t>
            </a:r>
            <a:r>
              <a:rPr lang="ru-RU" dirty="0" err="1" smtClean="0">
                <a:solidFill>
                  <a:schemeClr val="bg1"/>
                </a:solidFill>
              </a:rPr>
              <a:t>Критериальный</a:t>
            </a:r>
            <a:r>
              <a:rPr lang="ru-RU" dirty="0" smtClean="0">
                <a:solidFill>
                  <a:schemeClr val="bg1"/>
                </a:solidFill>
              </a:rPr>
              <a:t> подбор ситуации</a:t>
            </a:r>
          </a:p>
          <a:p>
            <a:r>
              <a:rPr lang="ru-RU" dirty="0" smtClean="0">
                <a:solidFill>
                  <a:schemeClr val="bg1"/>
                </a:solidFill>
              </a:rPr>
              <a:t>3. Подбор необходимых источников информации</a:t>
            </a:r>
          </a:p>
          <a:p>
            <a:r>
              <a:rPr lang="ru-RU" dirty="0" smtClean="0">
                <a:solidFill>
                  <a:schemeClr val="bg1"/>
                </a:solidFill>
              </a:rPr>
              <a:t>4 Подготовка первичного материала в </a:t>
            </a:r>
            <a:r>
              <a:rPr lang="en-US" dirty="0" smtClean="0">
                <a:solidFill>
                  <a:schemeClr val="bg1"/>
                </a:solidFill>
              </a:rPr>
              <a:t>CASE</a:t>
            </a:r>
          </a:p>
          <a:p>
            <a:r>
              <a:rPr lang="ru-RU" dirty="0" smtClean="0">
                <a:solidFill>
                  <a:schemeClr val="bg1"/>
                </a:solidFill>
              </a:rPr>
              <a:t>5 Экспертиза</a:t>
            </a:r>
          </a:p>
          <a:p>
            <a:r>
              <a:rPr lang="ru-RU" dirty="0" smtClean="0">
                <a:solidFill>
                  <a:schemeClr val="bg1"/>
                </a:solidFill>
              </a:rPr>
              <a:t>6 Подготовка методических материалов </a:t>
            </a:r>
          </a:p>
          <a:p>
            <a:r>
              <a:rPr lang="ru-RU" dirty="0" smtClean="0">
                <a:solidFill>
                  <a:schemeClr val="bg1"/>
                </a:solidFill>
              </a:rPr>
              <a:t>         по его  использованию</a:t>
            </a:r>
          </a:p>
          <a:p>
            <a:pPr>
              <a:buNone/>
            </a:pPr>
            <a:endParaRPr lang="ru-RU" dirty="0"/>
          </a:p>
        </p:txBody>
      </p:sp>
      <p:sp>
        <p:nvSpPr>
          <p:cNvPr id="5" name="Заголовок 4"/>
          <p:cNvSpPr>
            <a:spLocks noGrp="1"/>
          </p:cNvSpPr>
          <p:nvPr>
            <p:ph type="title"/>
          </p:nvPr>
        </p:nvSpPr>
        <p:spPr>
          <a:xfrm>
            <a:off x="500034" y="142852"/>
            <a:ext cx="8229600" cy="1219200"/>
          </a:xfrm>
        </p:spPr>
        <p:txBody>
          <a:bodyPr>
            <a:normAutofit/>
          </a:bodyPr>
          <a:lstStyle/>
          <a:p>
            <a:r>
              <a:rPr lang="ru-RU" dirty="0" smtClean="0">
                <a:solidFill>
                  <a:schemeClr val="bg1"/>
                </a:solidFill>
              </a:rPr>
              <a:t>Основные этапы создания </a:t>
            </a:r>
            <a:r>
              <a:rPr lang="en-US" dirty="0" smtClean="0">
                <a:solidFill>
                  <a:schemeClr val="bg1"/>
                </a:solidFill>
              </a:rPr>
              <a:t>CASE</a:t>
            </a:r>
            <a:r>
              <a:rPr lang="ru-RU" dirty="0" err="1" smtClean="0">
                <a:solidFill>
                  <a:schemeClr val="bg1"/>
                </a:solidFill>
              </a:rPr>
              <a:t>ов</a:t>
            </a:r>
            <a:endParaRPr lang="ru-RU" dirty="0">
              <a:solidFill>
                <a:schemeClr val="bg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20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2000"/>
                                        <p:tgtEl>
                                          <p:spTgt spid="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2000"/>
                                        <p:tgtEl>
                                          <p:spTgt spid="6">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2000"/>
                                        <p:tgtEl>
                                          <p:spTgt spid="6">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2000"/>
                                        <p:tgtEl>
                                          <p:spTgt spid="6">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fade">
                                      <p:cBhvr>
                                        <p:cTn id="25"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p:txBody>
          <a:bodyPr/>
          <a:lstStyle/>
          <a:p>
            <a:r>
              <a:rPr lang="ru-RU" dirty="0" smtClean="0">
                <a:solidFill>
                  <a:schemeClr val="bg1"/>
                </a:solidFill>
              </a:rPr>
              <a:t>1.Индивидуальная самостоятельная работа учащихся с материалами </a:t>
            </a:r>
            <a:r>
              <a:rPr lang="ru-RU" dirty="0" err="1" smtClean="0">
                <a:solidFill>
                  <a:schemeClr val="bg1"/>
                </a:solidFill>
              </a:rPr>
              <a:t>КЕЙСа</a:t>
            </a:r>
            <a:r>
              <a:rPr lang="ru-RU" dirty="0" smtClean="0">
                <a:solidFill>
                  <a:schemeClr val="bg1"/>
                </a:solidFill>
              </a:rPr>
              <a:t> ( идентификация проблемы, формулирование ключевых альтернатив, предложение решения или рекомендуемого действия)</a:t>
            </a:r>
          </a:p>
          <a:p>
            <a:r>
              <a:rPr lang="ru-RU" dirty="0" smtClean="0">
                <a:solidFill>
                  <a:schemeClr val="bg1"/>
                </a:solidFill>
              </a:rPr>
              <a:t>2. Работа в малых группах по согласованию видения ключевой проблемы и поиск  ее решения</a:t>
            </a:r>
          </a:p>
          <a:p>
            <a:r>
              <a:rPr lang="ru-RU" dirty="0" smtClean="0">
                <a:solidFill>
                  <a:schemeClr val="bg1"/>
                </a:solidFill>
              </a:rPr>
              <a:t>3Презентация и экспертиза результатов малых групп на общей дискуссии ( в рамках учебной группы).</a:t>
            </a:r>
            <a:endParaRPr lang="ru-RU" dirty="0">
              <a:solidFill>
                <a:schemeClr val="bg1"/>
              </a:solidFill>
            </a:endParaRPr>
          </a:p>
        </p:txBody>
      </p:sp>
      <p:sp>
        <p:nvSpPr>
          <p:cNvPr id="4" name="Заголовок 3"/>
          <p:cNvSpPr>
            <a:spLocks noGrp="1"/>
          </p:cNvSpPr>
          <p:nvPr>
            <p:ph type="title"/>
          </p:nvPr>
        </p:nvSpPr>
        <p:spPr/>
        <p:txBody>
          <a:bodyPr/>
          <a:lstStyle/>
          <a:p>
            <a:r>
              <a:rPr lang="ru-RU" dirty="0" smtClean="0">
                <a:solidFill>
                  <a:schemeClr val="bg1"/>
                </a:solidFill>
              </a:rPr>
              <a:t>Технология работы с </a:t>
            </a:r>
            <a:r>
              <a:rPr lang="en-US" dirty="0" smtClean="0">
                <a:solidFill>
                  <a:schemeClr val="bg1"/>
                </a:solidFill>
              </a:rPr>
              <a:t>CASE</a:t>
            </a:r>
            <a:r>
              <a:rPr lang="ru-RU" dirty="0" err="1" smtClean="0">
                <a:solidFill>
                  <a:schemeClr val="bg1"/>
                </a:solidFill>
              </a:rPr>
              <a:t>ом</a:t>
            </a:r>
            <a:endParaRPr lang="ru-RU" dirty="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solidFill>
                  <a:schemeClr val="bg1"/>
                </a:solidFill>
              </a:rPr>
              <a:t>К  </a:t>
            </a:r>
            <a:r>
              <a:rPr lang="en-US" dirty="0" smtClean="0">
                <a:solidFill>
                  <a:schemeClr val="bg1"/>
                </a:solidFill>
              </a:rPr>
              <a:t>CASE </a:t>
            </a:r>
            <a:r>
              <a:rPr lang="ru-RU" dirty="0" smtClean="0">
                <a:solidFill>
                  <a:schemeClr val="bg1"/>
                </a:solidFill>
              </a:rPr>
              <a:t>технологиям относятся</a:t>
            </a:r>
            <a:endParaRPr lang="ru-RU" dirty="0">
              <a:solidFill>
                <a:schemeClr val="bg1"/>
              </a:solidFill>
            </a:endParaRPr>
          </a:p>
        </p:txBody>
      </p:sp>
      <p:sp>
        <p:nvSpPr>
          <p:cNvPr id="5" name="Содержимое 4"/>
          <p:cNvSpPr>
            <a:spLocks noGrp="1"/>
          </p:cNvSpPr>
          <p:nvPr>
            <p:ph sz="half" idx="1"/>
          </p:nvPr>
        </p:nvSpPr>
        <p:spPr/>
        <p:txBody>
          <a:bodyPr>
            <a:normAutofit fontScale="62500" lnSpcReduction="20000"/>
          </a:bodyPr>
          <a:lstStyle/>
          <a:p>
            <a:r>
              <a:rPr lang="ru-RU" sz="5100" dirty="0" smtClean="0">
                <a:solidFill>
                  <a:schemeClr val="bg1"/>
                </a:solidFill>
              </a:rPr>
              <a:t>МЕТОД ИНЦИДЕНТА</a:t>
            </a:r>
          </a:p>
          <a:p>
            <a:endParaRPr lang="ru-RU" dirty="0" smtClean="0">
              <a:solidFill>
                <a:schemeClr val="bg1"/>
              </a:solidFill>
            </a:endParaRPr>
          </a:p>
          <a:p>
            <a:endParaRPr lang="ru-RU" dirty="0" smtClean="0">
              <a:solidFill>
                <a:schemeClr val="bg1"/>
              </a:solidFill>
            </a:endParaRPr>
          </a:p>
          <a:p>
            <a:r>
              <a:rPr lang="ru-RU" sz="3200" dirty="0" smtClean="0">
                <a:solidFill>
                  <a:schemeClr val="bg1"/>
                </a:solidFill>
              </a:rPr>
              <a:t>Особенность этого метода в том, что обучающийся сам находит информацию для принятия решения. Учащиеся получают краткое сообщение о случае, ситуации в стране. Для принятия решения ему нужны дополнительные источники( это стимулирует его к самостоятельному поиску)</a:t>
            </a:r>
          </a:p>
          <a:p>
            <a:r>
              <a:rPr lang="ru-RU" sz="3200" dirty="0" smtClean="0">
                <a:solidFill>
                  <a:schemeClr val="bg1"/>
                </a:solidFill>
              </a:rPr>
              <a:t>Далее работа в группе и поиск решения</a:t>
            </a:r>
            <a:endParaRPr lang="ru-RU" sz="3200" dirty="0">
              <a:solidFill>
                <a:schemeClr val="bg1"/>
              </a:solidFill>
            </a:endParaRPr>
          </a:p>
        </p:txBody>
      </p:sp>
      <p:sp>
        <p:nvSpPr>
          <p:cNvPr id="6" name="Содержимое 5"/>
          <p:cNvSpPr>
            <a:spLocks noGrp="1"/>
          </p:cNvSpPr>
          <p:nvPr>
            <p:ph sz="half" idx="2"/>
          </p:nvPr>
        </p:nvSpPr>
        <p:spPr/>
        <p:txBody>
          <a:bodyPr>
            <a:normAutofit fontScale="62500" lnSpcReduction="20000"/>
          </a:bodyPr>
          <a:lstStyle/>
          <a:p>
            <a:r>
              <a:rPr lang="ru-RU" dirty="0" smtClean="0">
                <a:solidFill>
                  <a:schemeClr val="bg1"/>
                </a:solidFill>
              </a:rPr>
              <a:t>ПРИМЕР</a:t>
            </a:r>
          </a:p>
          <a:p>
            <a:r>
              <a:rPr lang="ru-RU" dirty="0" smtClean="0">
                <a:solidFill>
                  <a:schemeClr val="bg1"/>
                </a:solidFill>
              </a:rPr>
              <a:t>ТЕМА: Социально-экономическое развитие России в начале ХХ1века.</a:t>
            </a:r>
          </a:p>
          <a:p>
            <a:r>
              <a:rPr lang="ru-RU" dirty="0" smtClean="0">
                <a:solidFill>
                  <a:schemeClr val="bg1"/>
                </a:solidFill>
              </a:rPr>
              <a:t>««2/3 российского населения находится за чертой бедности. Это тем более парадоксально, что, по оценкам ООН, в России сосредоточено более 50 % мировых природных богатств, Россия - страна сплошной грамотности населения  и занимает одно из первых мест в мире по числу специалистов с высшим и средним техническим образованием на каждую тысячу человек». (Аргументы и факты)</a:t>
            </a:r>
          </a:p>
          <a:p>
            <a:r>
              <a:rPr lang="ru-RU" dirty="0" smtClean="0">
                <a:solidFill>
                  <a:schemeClr val="bg1"/>
                </a:solidFill>
              </a:rPr>
              <a:t>Вопросы к тексту:</a:t>
            </a:r>
          </a:p>
          <a:p>
            <a:r>
              <a:rPr lang="ru-RU" dirty="0" smtClean="0">
                <a:solidFill>
                  <a:schemeClr val="bg1"/>
                </a:solidFill>
              </a:rPr>
              <a:t>в чем заключается проблема?</a:t>
            </a:r>
          </a:p>
          <a:p>
            <a:r>
              <a:rPr lang="ru-RU" dirty="0" smtClean="0">
                <a:solidFill>
                  <a:schemeClr val="bg1"/>
                </a:solidFill>
              </a:rPr>
              <a:t>как государство ее решает?</a:t>
            </a:r>
          </a:p>
          <a:p>
            <a:r>
              <a:rPr lang="ru-RU" dirty="0" smtClean="0">
                <a:solidFill>
                  <a:schemeClr val="bg1"/>
                </a:solidFill>
              </a:rPr>
              <a:t>какие способы решения проблемы вы можете предложить?</a:t>
            </a:r>
          </a:p>
          <a:p>
            <a:endParaRPr lang="ru-RU" dirty="0" smtClean="0"/>
          </a:p>
          <a:p>
            <a:endParaRPr lang="ru-RU"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bg1"/>
                </a:solidFill>
              </a:rPr>
              <a:t>Методы </a:t>
            </a:r>
            <a:r>
              <a:rPr lang="en-US" dirty="0" smtClean="0">
                <a:solidFill>
                  <a:schemeClr val="bg1"/>
                </a:solidFill>
              </a:rPr>
              <a:t>CASE</a:t>
            </a:r>
            <a:r>
              <a:rPr lang="ru-RU" dirty="0" smtClean="0">
                <a:solidFill>
                  <a:schemeClr val="bg1"/>
                </a:solidFill>
              </a:rPr>
              <a:t> технологии</a:t>
            </a:r>
            <a:endParaRPr lang="ru-RU" dirty="0">
              <a:solidFill>
                <a:schemeClr val="bg1"/>
              </a:solidFill>
            </a:endParaRPr>
          </a:p>
        </p:txBody>
      </p:sp>
      <p:sp>
        <p:nvSpPr>
          <p:cNvPr id="3" name="Содержимое 2"/>
          <p:cNvSpPr>
            <a:spLocks noGrp="1"/>
          </p:cNvSpPr>
          <p:nvPr>
            <p:ph sz="half" idx="1"/>
          </p:nvPr>
        </p:nvSpPr>
        <p:spPr/>
        <p:txBody>
          <a:bodyPr>
            <a:normAutofit fontScale="32500" lnSpcReduction="20000"/>
          </a:bodyPr>
          <a:lstStyle/>
          <a:p>
            <a:r>
              <a:rPr lang="ru-RU" sz="5100" b="1" dirty="0" smtClean="0">
                <a:solidFill>
                  <a:schemeClr val="bg1"/>
                </a:solidFill>
              </a:rPr>
              <a:t>Метод разбора деловой корреспонденции</a:t>
            </a:r>
            <a:r>
              <a:rPr lang="ru-RU" sz="3500" dirty="0" smtClean="0"/>
              <a:t>.</a:t>
            </a:r>
          </a:p>
          <a:p>
            <a:r>
              <a:rPr lang="ru-RU" sz="5500" dirty="0" smtClean="0">
                <a:solidFill>
                  <a:schemeClr val="bg1"/>
                </a:solidFill>
              </a:rPr>
              <a:t>Учащиеся получают от учителя папки с описанием ситуации; пакет документов, помогающих найти выход из сложного положения (можно включить документы, не относящиеся к данной проблеме, чтобы участники могли выбирать нужную информацию) и вопросы, которые позволяют найти решение.</a:t>
            </a:r>
          </a:p>
          <a:p>
            <a:endParaRPr lang="ru-RU" sz="5500" dirty="0" smtClean="0"/>
          </a:p>
          <a:p>
            <a:endParaRPr lang="ru-RU" dirty="0"/>
          </a:p>
        </p:txBody>
      </p:sp>
      <p:sp>
        <p:nvSpPr>
          <p:cNvPr id="4" name="Содержимое 3"/>
          <p:cNvSpPr>
            <a:spLocks noGrp="1"/>
          </p:cNvSpPr>
          <p:nvPr>
            <p:ph sz="half" idx="2"/>
          </p:nvPr>
        </p:nvSpPr>
        <p:spPr/>
        <p:txBody>
          <a:bodyPr>
            <a:normAutofit fontScale="32500" lnSpcReduction="20000"/>
          </a:bodyPr>
          <a:lstStyle/>
          <a:p>
            <a:r>
              <a:rPr lang="ru-RU" sz="6200" dirty="0" smtClean="0">
                <a:solidFill>
                  <a:schemeClr val="bg1"/>
                </a:solidFill>
              </a:rPr>
              <a:t>Тема: Трудовое право</a:t>
            </a:r>
          </a:p>
          <a:p>
            <a:r>
              <a:rPr lang="ru-RU" sz="4500" dirty="0" smtClean="0">
                <a:solidFill>
                  <a:schemeClr val="bg1"/>
                </a:solidFill>
              </a:rPr>
              <a:t>Ситуация: «За нарушение дисциплины в общественном месте группа молодых людей в возрасте 17-18 лет была привлечена к административной ответственности. На заседании административной комиссии было установлено, что никто из них не работает и не учится. Один из членов комиссии предложил включить в решение комиссии требование, обязывающее их в течении 2-3 недель поступить на работу или учебу, в противном случае они будут привлечены к работе в принудительном порядке.</a:t>
            </a:r>
          </a:p>
          <a:p>
            <a:r>
              <a:rPr lang="ru-RU" sz="4500" dirty="0" smtClean="0">
                <a:solidFill>
                  <a:schemeClr val="bg1"/>
                </a:solidFill>
              </a:rPr>
              <a:t>ПРАВОМЕРНО ЛИ ТРЕБОВАНИЕ О ПРИВЛЕЧЕНИИ ЛЮДЕЙ К ПРИНУДИТЕЛЬНОМ ПОРЯДКЕ? Аргументируйте.</a:t>
            </a:r>
          </a:p>
          <a:p>
            <a:r>
              <a:rPr lang="ru-RU" sz="4500" dirty="0" err="1" smtClean="0">
                <a:solidFill>
                  <a:schemeClr val="bg1"/>
                </a:solidFill>
              </a:rPr>
              <a:t>КЕЙС-Трудовой</a:t>
            </a:r>
            <a:r>
              <a:rPr lang="ru-RU" sz="4500" dirty="0" smtClean="0">
                <a:solidFill>
                  <a:schemeClr val="bg1"/>
                </a:solidFill>
              </a:rPr>
              <a:t> кодекс, Конституция </a:t>
            </a:r>
            <a:r>
              <a:rPr lang="ru-RU" sz="4500" dirty="0" err="1" smtClean="0">
                <a:solidFill>
                  <a:schemeClr val="bg1"/>
                </a:solidFill>
              </a:rPr>
              <a:t>РФ,Всеобщая</a:t>
            </a:r>
            <a:r>
              <a:rPr lang="ru-RU" sz="4500" dirty="0" smtClean="0">
                <a:solidFill>
                  <a:schemeClr val="bg1"/>
                </a:solidFill>
              </a:rPr>
              <a:t> декларация прав человека и др</a:t>
            </a:r>
            <a:r>
              <a:rPr lang="ru-RU" dirty="0" smtClean="0"/>
              <a:t>.</a:t>
            </a:r>
            <a:endParaRPr lang="ru-RU"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bg1"/>
                </a:solidFill>
              </a:rPr>
              <a:t>Методы </a:t>
            </a:r>
            <a:r>
              <a:rPr lang="en-US" dirty="0" smtClean="0">
                <a:solidFill>
                  <a:schemeClr val="bg1"/>
                </a:solidFill>
              </a:rPr>
              <a:t>CASE </a:t>
            </a:r>
            <a:r>
              <a:rPr lang="ru-RU" dirty="0" smtClean="0">
                <a:solidFill>
                  <a:schemeClr val="bg1"/>
                </a:solidFill>
              </a:rPr>
              <a:t>технологии</a:t>
            </a:r>
            <a:endParaRPr lang="ru-RU" dirty="0">
              <a:solidFill>
                <a:schemeClr val="bg1"/>
              </a:solidFill>
            </a:endParaRPr>
          </a:p>
        </p:txBody>
      </p:sp>
      <p:sp>
        <p:nvSpPr>
          <p:cNvPr id="3" name="Содержимое 2"/>
          <p:cNvSpPr>
            <a:spLocks noGrp="1"/>
          </p:cNvSpPr>
          <p:nvPr>
            <p:ph sz="half" idx="1"/>
          </p:nvPr>
        </p:nvSpPr>
        <p:spPr/>
        <p:txBody>
          <a:bodyPr>
            <a:normAutofit fontScale="40000" lnSpcReduction="20000"/>
          </a:bodyPr>
          <a:lstStyle/>
          <a:p>
            <a:r>
              <a:rPr lang="ru-RU" sz="7000" b="1" dirty="0" smtClean="0">
                <a:solidFill>
                  <a:schemeClr val="bg1"/>
                </a:solidFill>
              </a:rPr>
              <a:t>Метод ситуационного анализа</a:t>
            </a:r>
            <a:r>
              <a:rPr lang="ru-RU" b="1" dirty="0" smtClean="0">
                <a:solidFill>
                  <a:schemeClr val="bg1"/>
                </a:solidFill>
              </a:rPr>
              <a:t>.</a:t>
            </a:r>
          </a:p>
          <a:p>
            <a:r>
              <a:rPr lang="ru-RU" sz="6000" dirty="0" smtClean="0">
                <a:solidFill>
                  <a:schemeClr val="bg1"/>
                </a:solidFill>
              </a:rPr>
              <a:t>Ученику предлагается текст с подробным описанием ситуации и задача, требующая решения. В тексте могут описываться уже осуществленные действия, принятые решения, для анализа их целесообразности.</a:t>
            </a:r>
          </a:p>
          <a:p>
            <a:endParaRPr lang="ru-RU" dirty="0" smtClean="0"/>
          </a:p>
          <a:p>
            <a:endParaRPr lang="ru-RU" dirty="0" smtClean="0"/>
          </a:p>
          <a:p>
            <a:endParaRPr lang="ru-RU" dirty="0" smtClean="0"/>
          </a:p>
          <a:p>
            <a:endParaRPr lang="ru-RU" dirty="0"/>
          </a:p>
        </p:txBody>
      </p:sp>
      <p:sp>
        <p:nvSpPr>
          <p:cNvPr id="4" name="Содержимое 3"/>
          <p:cNvSpPr>
            <a:spLocks noGrp="1"/>
          </p:cNvSpPr>
          <p:nvPr>
            <p:ph sz="half" idx="2"/>
          </p:nvPr>
        </p:nvSpPr>
        <p:spPr/>
        <p:txBody>
          <a:bodyPr>
            <a:normAutofit fontScale="40000" lnSpcReduction="20000"/>
          </a:bodyPr>
          <a:lstStyle/>
          <a:p>
            <a:r>
              <a:rPr lang="ru-RU" dirty="0" smtClean="0">
                <a:solidFill>
                  <a:schemeClr val="bg1"/>
                </a:solidFill>
              </a:rPr>
              <a:t>Пример</a:t>
            </a:r>
          </a:p>
          <a:p>
            <a:r>
              <a:rPr lang="ru-RU" dirty="0" smtClean="0">
                <a:solidFill>
                  <a:schemeClr val="bg1"/>
                </a:solidFill>
              </a:rPr>
              <a:t>ТЕМА: Экономическая политика СССР в 1953–1964 гг.» </a:t>
            </a:r>
          </a:p>
          <a:p>
            <a:r>
              <a:rPr lang="ru-RU" dirty="0" smtClean="0">
                <a:solidFill>
                  <a:schemeClr val="bg1"/>
                </a:solidFill>
              </a:rPr>
              <a:t>ученики анализируют отрывки из докладной записки в Президиум ЦК КПСС  Хрущева Н. С. «В 1940 году было заготовлено зерна 2225 миллионов пудов, а в 1953 году – лишь 1850 миллионов пудов, то есть меньше на 375 миллионов пудов. В то же время в связи с общим ростом народного хозяйства, значительным увеличением городского населения и ростом реальной заработной платы из года в год увеличивался расход хлебопродуктов внутри страны…Сейчас перед страной стоит задача изыскать возможности резкого увеличения производства зерна…Важным и совершенно реальным источником увеличения производства зерна является расширение в ближайшие годы посевов зерновых культур на залежных и целинных землях в Казахстане, Западной Сибири…Серьезным тормозом в развитии колхозного производства является неправильное планирование государственных заготовок хлеба, при котором вручаемые колхозам обязательства по поставкам и натуроплате за работы МТС в сумме своей значительно превышают общегосударственные планы и возможности многих колхозов по их выполнению».</a:t>
            </a:r>
          </a:p>
          <a:p>
            <a:r>
              <a:rPr lang="ru-RU" dirty="0" smtClean="0">
                <a:solidFill>
                  <a:schemeClr val="bg1"/>
                </a:solidFill>
              </a:rPr>
              <a:t>Кроме текста документа учащиеся получают вопросы к нему:</a:t>
            </a:r>
          </a:p>
          <a:p>
            <a:r>
              <a:rPr lang="ru-RU" dirty="0" smtClean="0">
                <a:solidFill>
                  <a:schemeClr val="bg1"/>
                </a:solidFill>
              </a:rPr>
              <a:t>В чем заключается проблема?</a:t>
            </a:r>
          </a:p>
          <a:p>
            <a:r>
              <a:rPr lang="ru-RU" dirty="0" smtClean="0">
                <a:solidFill>
                  <a:schemeClr val="bg1"/>
                </a:solidFill>
              </a:rPr>
              <a:t>Какие причины ее возникновения указаны в тексте?</a:t>
            </a:r>
          </a:p>
          <a:p>
            <a:r>
              <a:rPr lang="ru-RU" dirty="0" smtClean="0">
                <a:solidFill>
                  <a:schemeClr val="bg1"/>
                </a:solidFill>
              </a:rPr>
              <a:t>Как вы можете объяснить возникшие трудности?</a:t>
            </a:r>
          </a:p>
          <a:p>
            <a:r>
              <a:rPr lang="ru-RU" dirty="0" smtClean="0">
                <a:solidFill>
                  <a:schemeClr val="bg1"/>
                </a:solidFill>
              </a:rPr>
              <a:t>Как предлагает решить проблему Н.С. Хрущев?</a:t>
            </a:r>
          </a:p>
          <a:p>
            <a:r>
              <a:rPr lang="ru-RU" dirty="0" smtClean="0">
                <a:solidFill>
                  <a:schemeClr val="bg1"/>
                </a:solidFill>
              </a:rPr>
              <a:t>Перечислите другие возможные способы решения проблемы и выберите наилучшие.</a:t>
            </a:r>
          </a:p>
          <a:p>
            <a:r>
              <a:rPr lang="ru-RU" dirty="0" smtClean="0">
                <a:solidFill>
                  <a:schemeClr val="bg1"/>
                </a:solidFill>
              </a:rPr>
              <a:t>В конце урока ученики представляют свои идеи и решения в дискуссии с другими.</a:t>
            </a:r>
          </a:p>
          <a:p>
            <a:endParaRPr lang="ru-RU" dirty="0" smtClean="0"/>
          </a:p>
          <a:p>
            <a:endParaRPr lang="ru-RU"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160</TotalTime>
  <Words>483</Words>
  <Application>Microsoft Office PowerPoint</Application>
  <PresentationFormat>Экран (4:3)</PresentationFormat>
  <Paragraphs>55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Бумажная</vt:lpstr>
      <vt:lpstr>КЕЙС- ТЕХНОЛОГИЯ  В ОБРАЗОВАТЕЛЬНОМ ПРОЦЕССЕ</vt:lpstr>
      <vt:lpstr>Возможности кейс -технологии</vt:lpstr>
      <vt:lpstr>Основные этапы создания CASEов</vt:lpstr>
      <vt:lpstr>Технология работы с CASEом</vt:lpstr>
      <vt:lpstr>К  CASE технологиям относятся</vt:lpstr>
      <vt:lpstr>Методы CASE технологии</vt:lpstr>
      <vt:lpstr>Методы CASE технологии</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КЕЙС- ТЕХНОЛОГИЯ  В ОБРАЗОВАТЕЛЬНОМ ПРОЦЕССЕ</dc:title>
  <dc:creator>Admin</dc:creator>
  <cp:lastModifiedBy>Admin</cp:lastModifiedBy>
  <cp:revision>18</cp:revision>
  <dcterms:created xsi:type="dcterms:W3CDTF">2012-03-25T09:33:10Z</dcterms:created>
  <dcterms:modified xsi:type="dcterms:W3CDTF">2012-03-25T14:00:22Z</dcterms:modified>
</cp:coreProperties>
</file>